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</p:sldMasterIdLst>
  <p:notesMasterIdLst>
    <p:notesMasterId r:id="rId31"/>
  </p:notesMasterIdLst>
  <p:sldIdLst>
    <p:sldId id="337" r:id="rId5"/>
    <p:sldId id="317" r:id="rId6"/>
    <p:sldId id="319" r:id="rId7"/>
    <p:sldId id="327" r:id="rId8"/>
    <p:sldId id="321" r:id="rId9"/>
    <p:sldId id="349" r:id="rId10"/>
    <p:sldId id="322" r:id="rId11"/>
    <p:sldId id="339" r:id="rId12"/>
    <p:sldId id="326" r:id="rId13"/>
    <p:sldId id="323" r:id="rId14"/>
    <p:sldId id="340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9" r:id="rId23"/>
    <p:sldId id="360" r:id="rId24"/>
    <p:sldId id="361" r:id="rId25"/>
    <p:sldId id="358" r:id="rId26"/>
    <p:sldId id="357" r:id="rId27"/>
    <p:sldId id="324" r:id="rId28"/>
    <p:sldId id="325" r:id="rId29"/>
    <p:sldId id="343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0" userDrawn="1">
          <p15:clr>
            <a:srgbClr val="A4A3A4"/>
          </p15:clr>
        </p15:guide>
        <p15:guide id="2" pos="192" userDrawn="1">
          <p15:clr>
            <a:srgbClr val="A4A3A4"/>
          </p15:clr>
        </p15:guide>
        <p15:guide id="3" pos="55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C3B"/>
    <a:srgbClr val="2F6260"/>
    <a:srgbClr val="EAEFF7"/>
    <a:srgbClr val="2C5E5C"/>
    <a:srgbClr val="3A6C6A"/>
    <a:srgbClr val="2C5250"/>
    <a:srgbClr val="44546A"/>
    <a:srgbClr val="2797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7FD709-E915-A11F-04E6-675FABF64A1F}" v="8" dt="2021-07-28T04:50:31.447"/>
    <p1510:client id="{BD03000E-9A40-E558-A1EC-C1ED278B445C}" v="152" dt="2021-06-22T14:57:20.9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93279" autoAdjust="0"/>
  </p:normalViewPr>
  <p:slideViewPr>
    <p:cSldViewPr snapToGrid="0">
      <p:cViewPr varScale="1">
        <p:scale>
          <a:sx n="83" d="100"/>
          <a:sy n="83" d="100"/>
        </p:scale>
        <p:origin x="1901" y="82"/>
      </p:cViewPr>
      <p:guideLst>
        <p:guide orient="horz" pos="4080"/>
        <p:guide pos="192"/>
        <p:guide pos="55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EC752F-C9E8-484C-902C-E381F094696B}" type="datetimeFigureOut">
              <a:rPr lang="en-US" smtClean="0"/>
              <a:t>8/19/2023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FC630-DF71-451D-946E-9AEE5D9DA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02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FC630-DF71-451D-946E-9AEE5D9DAC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22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3FC630-DF71-451D-946E-9AEE5D9DAC6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203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algn="ctr">
              <a:lnSpc>
                <a:spcPct val="150000"/>
              </a:lnSpc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52B82F-18C3-424B-A80C-0007C86D12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51668" y="136524"/>
            <a:ext cx="876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46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20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170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758CB7-007C-40DF-A901-600703FB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5730"/>
          <a:stretch/>
        </p:blipFill>
        <p:spPr>
          <a:xfrm>
            <a:off x="8" y="5"/>
            <a:ext cx="914398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85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C07412-11DE-4CE3-A4EA-96B2EE47E3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133850" y="5085772"/>
            <a:ext cx="876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84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46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66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4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D1E8D-8C86-46DD-9DB1-465D4E1E81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60905" y="136524"/>
            <a:ext cx="8763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6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28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3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805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758CB7-007C-40DF-A901-600703FB6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5730"/>
          <a:stretch/>
        </p:blipFill>
        <p:spPr>
          <a:xfrm>
            <a:off x="16" y="10"/>
            <a:ext cx="9143985" cy="685799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9" y="5"/>
            <a:ext cx="9143986" cy="1041390"/>
          </a:xfrm>
          <a:prstGeom prst="rect">
            <a:avLst/>
          </a:prstGeom>
          <a:gradFill flip="none" rotWithShape="1">
            <a:gsLst>
              <a:gs pos="0">
                <a:srgbClr val="3A6C6A">
                  <a:shade val="30000"/>
                  <a:satMod val="115000"/>
                </a:srgbClr>
              </a:gs>
              <a:gs pos="50000">
                <a:srgbClr val="3A6C6A">
                  <a:shade val="67500"/>
                  <a:satMod val="115000"/>
                </a:srgbClr>
              </a:gs>
              <a:gs pos="100000">
                <a:srgbClr val="3A6C6A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00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9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4.wmf"/><Relationship Id="rId7" Type="http://schemas.openxmlformats.org/officeDocument/2006/relationships/image" Target="../media/image6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8.wmf"/><Relationship Id="rId5" Type="http://schemas.openxmlformats.org/officeDocument/2006/relationships/image" Target="../media/image5.wmf"/><Relationship Id="rId15" Type="http://schemas.openxmlformats.org/officeDocument/2006/relationships/image" Target="../media/image10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2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7.wmf"/><Relationship Id="rId1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75172" y="1880421"/>
            <a:ext cx="6393656" cy="2591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Md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Farhan 1710035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Md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Tusher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Mahmud 1710036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Md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Shahed Hossain Sohan 1710043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Mehedi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Hasan 1710060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Fayes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Us </a:t>
            </a:r>
            <a:r>
              <a:rPr lang="en-US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Shoaib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 1710070</a:t>
            </a:r>
          </a:p>
          <a:p>
            <a:pPr algn="ctr" defTabSz="342900">
              <a:lnSpc>
                <a:spcPct val="107000"/>
              </a:lnSpc>
              <a:spcAft>
                <a:spcPts val="150"/>
              </a:spcAft>
            </a:pP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Ibrahim Hossain 1710077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4325" y="5842337"/>
            <a:ext cx="85153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342900">
              <a:lnSpc>
                <a:spcPct val="150000"/>
              </a:lnSpc>
              <a:spcAft>
                <a:spcPts val="15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Department of Mechanical Engineering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+mj-cs"/>
              </a:rPr>
              <a:t> </a:t>
            </a:r>
          </a:p>
          <a:p>
            <a:pPr algn="ctr" defTabSz="342900">
              <a:lnSpc>
                <a:spcPct val="150000"/>
              </a:lnSpc>
              <a:spcAft>
                <a:spcPts val="150"/>
              </a:spcAft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Bangladesh University of Engineering and Technology</a:t>
            </a:r>
            <a:r>
              <a:rPr lang="en-US" sz="2000" dirty="0">
                <a:solidFill>
                  <a:prstClr val="black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+mj-cs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+mj-cs"/>
              </a:rPr>
              <a:t>Dhaka-1000, Bangladesh</a:t>
            </a:r>
            <a:endParaRPr lang="en-US" sz="2000" dirty="0">
              <a:solidFill>
                <a:prstClr val="black"/>
              </a:solidFill>
              <a:latin typeface="Calibri" panose="020F0502020204030204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7745" y="156169"/>
            <a:ext cx="89685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internal temperature control system in a C shaped channel using P, PI, 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controllers</a:t>
            </a:r>
          </a:p>
        </p:txBody>
      </p:sp>
    </p:spTree>
    <p:extLst>
      <p:ext uri="{BB962C8B-B14F-4D97-AF65-F5344CB8AC3E}">
        <p14:creationId xmlns:p14="http://schemas.microsoft.com/office/powerpoint/2010/main" val="3310008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83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326" y="5935614"/>
            <a:ext cx="8515350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of the present model in terms of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0.01 ms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Ki = 0.1 ms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0.00001 mK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the results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Shuvo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692" y="1069551"/>
            <a:ext cx="5338618" cy="47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3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789" y="2180319"/>
            <a:ext cx="4340181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implement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rise time and sensitivity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increase reduces steady state error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2885195"/>
              </p:ext>
            </p:extLst>
          </p:nvPr>
        </p:nvGraphicFramePr>
        <p:xfrm>
          <a:off x="5717308" y="3291475"/>
          <a:ext cx="2231901" cy="815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60240" imgH="241200" progId="Equation.DSMT4">
                  <p:embed/>
                </p:oleObj>
              </mc:Choice>
              <mc:Fallback>
                <p:oleObj name="Equation" r:id="rId2" imgW="660240" imgH="2412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717308" y="3291475"/>
                        <a:ext cx="2231901" cy="815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2789" y="4016719"/>
            <a:ext cx="45591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Disadvantages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Overshoot increases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Cannot eliminate steady state error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9647" y="2829810"/>
            <a:ext cx="45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3137840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pic>
        <p:nvPicPr>
          <p:cNvPr id="1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2008"/>
            <a:ext cx="5139953" cy="45672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823170" y="1764405"/>
            <a:ext cx="227956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higher gain,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Steady state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Rise time   </a:t>
            </a:r>
          </a:p>
          <a:p>
            <a:endParaRPr lang="en-US" dirty="0"/>
          </a:p>
        </p:txBody>
      </p:sp>
      <p:sp>
        <p:nvSpPr>
          <p:cNvPr id="17" name="Up Arrow 16"/>
          <p:cNvSpPr/>
          <p:nvPr/>
        </p:nvSpPr>
        <p:spPr>
          <a:xfrm>
            <a:off x="7339166" y="2169719"/>
            <a:ext cx="123104" cy="211058"/>
          </a:xfrm>
          <a:prstGeom prst="upArrow">
            <a:avLst/>
          </a:prstGeom>
          <a:solidFill>
            <a:srgbClr val="2F6260"/>
          </a:solidFill>
          <a:ln>
            <a:solidFill>
              <a:srgbClr val="2F62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976270" y="2449725"/>
            <a:ext cx="126460" cy="2072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7166593" y="2731483"/>
            <a:ext cx="126460" cy="2072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>
            <a:off x="7293053" y="2985940"/>
            <a:ext cx="126460" cy="207232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26025" y="3878492"/>
            <a:ext cx="314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0.8s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0.4s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0.005, 0.007, 0.009, 0.01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-1" y="6172941"/>
            <a:ext cx="500582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 of response for P controller in terms of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different level of gain.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</a:p>
        </p:txBody>
      </p:sp>
    </p:spTree>
    <p:extLst>
      <p:ext uri="{BB962C8B-B14F-4D97-AF65-F5344CB8AC3E}">
        <p14:creationId xmlns:p14="http://schemas.microsoft.com/office/powerpoint/2010/main" val="48827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1755960"/>
            <a:ext cx="695223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 Distribution</a:t>
            </a:r>
          </a:p>
          <a:p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0" y="2385767"/>
            <a:ext cx="9122428" cy="2220016"/>
            <a:chOff x="21572" y="2518087"/>
            <a:chExt cx="9122428" cy="222001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72" y="2525255"/>
              <a:ext cx="2944368" cy="220879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7901" y="2518087"/>
              <a:ext cx="2944368" cy="2208795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4230" y="2525255"/>
              <a:ext cx="2949770" cy="2212848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4857176" y="6211669"/>
            <a:ext cx="4970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Initially No flow(t =0 s)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Outlet velocity is higher in magnitude 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495143" y="4734051"/>
            <a:ext cx="7986498" cy="525363"/>
            <a:chOff x="684495" y="4082154"/>
            <a:chExt cx="7986498" cy="5253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0C6EDAC-4855-59E4-B1F1-EA2AAFD8D876}"/>
              </a:ext>
            </a:extLst>
          </p:cNvPr>
          <p:cNvSpPr txBox="1"/>
          <p:nvPr/>
        </p:nvSpPr>
        <p:spPr>
          <a:xfrm>
            <a:off x="3322" y="5286952"/>
            <a:ext cx="911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flow velocity through the channel in terms of surface plot for K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</p:spTree>
    <p:extLst>
      <p:ext uri="{BB962C8B-B14F-4D97-AF65-F5344CB8AC3E}">
        <p14:creationId xmlns:p14="http://schemas.microsoft.com/office/powerpoint/2010/main" val="155303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4316" y="2451812"/>
            <a:ext cx="9238368" cy="2212848"/>
            <a:chOff x="14316" y="2451812"/>
            <a:chExt cx="9238368" cy="22128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16" y="2451812"/>
              <a:ext cx="2944368" cy="220879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914" y="2451812"/>
              <a:ext cx="2949770" cy="22128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914" y="2451812"/>
              <a:ext cx="2949770" cy="221284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33170" y="5241561"/>
            <a:ext cx="87104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Variation of thermal flow field in terms of surface plot inside the cavity at (a) t = 0 s (b) t = 0.2 s (c) t =2 s using P controller at Kp = 0.007 ms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 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3551" y="6095461"/>
            <a:ext cx="786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forced flow continues until the temperature at the desired point reaches the desired setpoint temperature.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405753" y="4660608"/>
            <a:ext cx="7986498" cy="525363"/>
            <a:chOff x="684495" y="4082154"/>
            <a:chExt cx="7986498" cy="525363"/>
          </a:xfrm>
        </p:grpSpPr>
        <p:sp>
          <p:nvSpPr>
            <p:cNvPr id="14" name="TextBox 19">
              <a:extLst>
                <a:ext uri="{FF2B5EF4-FFF2-40B4-BE49-F238E27FC236}">
                  <a16:creationId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5" name="TextBox 20">
              <a:extLst>
                <a:ext uri="{FF2B5EF4-FFF2-40B4-BE49-F238E27FC236}">
                  <a16:creationId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BE01E0E8-7222-DC32-E85F-7CE17CC1BA43}"/>
              </a:ext>
            </a:extLst>
          </p:cNvPr>
          <p:cNvSpPr txBox="1"/>
          <p:nvPr/>
        </p:nvSpPr>
        <p:spPr>
          <a:xfrm>
            <a:off x="14316" y="1824442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field: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Controller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</p:spTree>
    <p:extLst>
      <p:ext uri="{BB962C8B-B14F-4D97-AF65-F5344CB8AC3E}">
        <p14:creationId xmlns:p14="http://schemas.microsoft.com/office/powerpoint/2010/main" val="2855928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2789" y="2180319"/>
            <a:ext cx="434018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Eliminate steady-state error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Decreases rise time and sensitivity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 both P and I controller problems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425148"/>
              </p:ext>
            </p:extLst>
          </p:nvPr>
        </p:nvGraphicFramePr>
        <p:xfrm>
          <a:off x="5214793" y="3273858"/>
          <a:ext cx="3348038" cy="1331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360" imgH="393480" progId="Equation.DSMT4">
                  <p:embed/>
                </p:oleObj>
              </mc:Choice>
              <mc:Fallback>
                <p:oleObj name="Equation" r:id="rId2" imgW="990360" imgH="39348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14793" y="3273858"/>
                        <a:ext cx="3348038" cy="1331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72789" y="4007483"/>
            <a:ext cx="45591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solidFill>
                  <a:srgbClr val="C00000"/>
                </a:solidFill>
              </a:rPr>
              <a:t>Disadvantages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Overshoot increases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Oscillating behavior is present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Sluggish response compared to P controller</a:t>
            </a:r>
          </a:p>
          <a:p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32701" y="2765094"/>
            <a:ext cx="455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2282525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</a:p>
        </p:txBody>
      </p:sp>
      <p:pic>
        <p:nvPicPr>
          <p:cNvPr id="8" name="Content Placeholder 3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98791"/>
            <a:ext cx="5098473" cy="45303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1" y="6148756"/>
            <a:ext cx="5316071" cy="685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Variation of response for PI controller in terms of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 different level of gains.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5501165" y="1769783"/>
            <a:ext cx="227956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a higher gain,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</a:t>
            </a:r>
          </a:p>
          <a:p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6800158" y="2145810"/>
            <a:ext cx="549793" cy="756049"/>
            <a:chOff x="4297104" y="3050975"/>
            <a:chExt cx="549793" cy="756049"/>
          </a:xfrm>
        </p:grpSpPr>
        <p:sp>
          <p:nvSpPr>
            <p:cNvPr id="11" name="Down Arrow 10"/>
            <p:cNvSpPr/>
            <p:nvPr/>
          </p:nvSpPr>
          <p:spPr>
            <a:xfrm>
              <a:off x="4297104" y="3337290"/>
              <a:ext cx="126460" cy="207232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CB71751F-7107-36D5-AD2D-38E7A26A82A6}"/>
                </a:ext>
              </a:extLst>
            </p:cNvPr>
            <p:cNvSpPr/>
            <p:nvPr/>
          </p:nvSpPr>
          <p:spPr>
            <a:xfrm>
              <a:off x="4523485" y="3050975"/>
              <a:ext cx="126460" cy="207232"/>
            </a:xfrm>
            <a:prstGeom prst="downArrow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1B7B5CBE-229E-9AA5-C776-9822748AA005}"/>
                </a:ext>
              </a:extLst>
            </p:cNvPr>
            <p:cNvSpPr/>
            <p:nvPr/>
          </p:nvSpPr>
          <p:spPr>
            <a:xfrm>
              <a:off x="4720437" y="3599792"/>
              <a:ext cx="126460" cy="207232"/>
            </a:xfrm>
            <a:prstGeom prst="down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5" name="TextBox 11"/>
          <p:cNvSpPr txBox="1"/>
          <p:nvPr/>
        </p:nvSpPr>
        <p:spPr>
          <a:xfrm>
            <a:off x="5501165" y="3518106"/>
            <a:ext cx="3149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0.7s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1.7s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0.09, 0.1</a:t>
            </a:r>
            <a:endParaRPr lang="en-US" dirty="0"/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089C18E8-0519-25F9-BC1F-25FC7066364A}"/>
              </a:ext>
            </a:extLst>
          </p:cNvPr>
          <p:cNvSpPr txBox="1"/>
          <p:nvPr/>
        </p:nvSpPr>
        <p:spPr>
          <a:xfrm>
            <a:off x="5501165" y="4587419"/>
            <a:ext cx="46397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Overshoot: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110%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120%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125% for K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0.0.09</a:t>
            </a:r>
          </a:p>
        </p:txBody>
      </p:sp>
    </p:spTree>
    <p:extLst>
      <p:ext uri="{BB962C8B-B14F-4D97-AF65-F5344CB8AC3E}">
        <p14:creationId xmlns:p14="http://schemas.microsoft.com/office/powerpoint/2010/main" val="2264535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70C6EDAC-4855-59E4-B1F1-EA2AAFD8D876}"/>
              </a:ext>
            </a:extLst>
          </p:cNvPr>
          <p:cNvSpPr txBox="1"/>
          <p:nvPr/>
        </p:nvSpPr>
        <p:spPr>
          <a:xfrm>
            <a:off x="0" y="5883016"/>
            <a:ext cx="911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flow velocity through the channel in terms of surface plot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BDFA4-AD1E-F950-D2FC-831541FA4A72}"/>
              </a:ext>
            </a:extLst>
          </p:cNvPr>
          <p:cNvGrpSpPr/>
          <p:nvPr/>
        </p:nvGrpSpPr>
        <p:grpSpPr>
          <a:xfrm>
            <a:off x="0" y="2665754"/>
            <a:ext cx="9144000" cy="2208796"/>
            <a:chOff x="0" y="2324602"/>
            <a:chExt cx="9144000" cy="220879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78460B4-A9B6-B6A4-4025-AF9E784CA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2324602"/>
              <a:ext cx="2944368" cy="220879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2F05908-B8EC-5345-463A-42F9D7D9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099816" y="2324603"/>
              <a:ext cx="2944367" cy="22087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D2F5360-B2BB-5011-9516-BA1CFEDBA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199632" y="2324602"/>
              <a:ext cx="2944368" cy="22087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0114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0C6EDAC-4855-59E4-B1F1-EA2AAFD8D876}"/>
              </a:ext>
            </a:extLst>
          </p:cNvPr>
          <p:cNvSpPr txBox="1"/>
          <p:nvPr/>
        </p:nvSpPr>
        <p:spPr>
          <a:xfrm>
            <a:off x="24894" y="5663807"/>
            <a:ext cx="91191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fluid temperature through the channel in terms of surface plot for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965671-0DA8-63C1-5230-5C1AEE802906}"/>
              </a:ext>
            </a:extLst>
          </p:cNvPr>
          <p:cNvGrpSpPr/>
          <p:nvPr/>
        </p:nvGrpSpPr>
        <p:grpSpPr>
          <a:xfrm>
            <a:off x="0" y="2513125"/>
            <a:ext cx="9134902" cy="2225132"/>
            <a:chOff x="75934" y="2644380"/>
            <a:chExt cx="9134902" cy="222513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4530EE9-2523-81CD-68C6-F510BDB6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5934" y="2657636"/>
              <a:ext cx="2948475" cy="221187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763C2E1-CCF0-0C8C-6976-96C15A478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76306" y="2657636"/>
              <a:ext cx="2943255" cy="220796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856E1F2-00C7-A15C-3D30-A245B98C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67581" y="2644380"/>
              <a:ext cx="2943255" cy="2207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844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</a:p>
        </p:txBody>
      </p:sp>
      <p:sp>
        <p:nvSpPr>
          <p:cNvPr id="23" name="TextBox 2"/>
          <p:cNvSpPr txBox="1"/>
          <p:nvPr/>
        </p:nvSpPr>
        <p:spPr>
          <a:xfrm>
            <a:off x="148070" y="1598790"/>
            <a:ext cx="866342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Proportional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feedback gain </a:t>
            </a:r>
            <a:r>
              <a:rPr lang="en-US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reduces the steady state error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integral portion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makes it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but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becomes less stable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Derivative controller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the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system without affecting the steady state error. 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Function: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PID controller takes the advantage of all 3 controllers analyzed here.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455061"/>
              </p:ext>
            </p:extLst>
          </p:nvPr>
        </p:nvGraphicFramePr>
        <p:xfrm>
          <a:off x="3454978" y="4819073"/>
          <a:ext cx="3211513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11153" imgH="913187" progId="Equation.DSMT4">
                  <p:embed/>
                </p:oleObj>
              </mc:Choice>
              <mc:Fallback>
                <p:oleObj name="Equation" r:id="rId2" imgW="3211153" imgH="913187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454978" y="4819073"/>
                        <a:ext cx="3211513" cy="912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471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0636" y="1389529"/>
            <a:ext cx="8113059" cy="445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Model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Formulation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Numerical Procedure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  <a:p>
            <a:pPr marL="744538" indent="-744538">
              <a:lnSpc>
                <a:spcPct val="150000"/>
              </a:lnSpc>
              <a:buFont typeface="+mj-lt"/>
              <a:buAutoNum type="romanL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5939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8674"/>
            <a:ext cx="4932218" cy="4382654"/>
          </a:xfrm>
          <a:prstGeom prst="rect">
            <a:avLst/>
          </a:prstGeom>
        </p:spPr>
      </p:pic>
      <p:sp>
        <p:nvSpPr>
          <p:cNvPr id="7" name="TextBox 2"/>
          <p:cNvSpPr txBox="1"/>
          <p:nvPr/>
        </p:nvSpPr>
        <p:spPr>
          <a:xfrm>
            <a:off x="5561381" y="2877914"/>
            <a:ext cx="2826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%Overshoot = 110%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Settling time, T</a:t>
            </a:r>
            <a:r>
              <a:rPr 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0.96s </a:t>
            </a:r>
          </a:p>
        </p:txBody>
      </p:sp>
      <p:sp>
        <p:nvSpPr>
          <p:cNvPr id="8" name="TextBox 3"/>
          <p:cNvSpPr txBox="1"/>
          <p:nvPr/>
        </p:nvSpPr>
        <p:spPr>
          <a:xfrm>
            <a:off x="0" y="6045852"/>
            <a:ext cx="7424922" cy="772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Response of PID controller with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kern="1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kern="1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0.0001, 0.0003, 0.0005 mK</a:t>
            </a:r>
            <a:r>
              <a:rPr lang="en-US" sz="2000" kern="1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 007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28229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9251"/>
            <a:ext cx="5109155" cy="4539875"/>
          </a:xfrm>
          <a:prstGeom prst="rect">
            <a:avLst/>
          </a:prstGeom>
        </p:spPr>
      </p:pic>
      <p:sp>
        <p:nvSpPr>
          <p:cNvPr id="10" name="TextBox 4"/>
          <p:cNvSpPr txBox="1"/>
          <p:nvPr/>
        </p:nvSpPr>
        <p:spPr>
          <a:xfrm>
            <a:off x="0" y="6296608"/>
            <a:ext cx="7067666" cy="685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Response of the PID controller with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</a:t>
            </a:r>
            <a:r>
              <a:rPr lang="en-US" sz="16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kern="1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kern="1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0.0005 mK</a:t>
            </a:r>
            <a:r>
              <a:rPr lang="en-US" kern="1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at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 007 ms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" name="TextBox 5"/>
          <p:cNvSpPr txBox="1"/>
          <p:nvPr/>
        </p:nvSpPr>
        <p:spPr>
          <a:xfrm>
            <a:off x="5679874" y="2198046"/>
            <a:ext cx="27755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0.0005 </a:t>
            </a: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mK</a:t>
            </a:r>
            <a:r>
              <a:rPr lang="en-US" sz="2400" kern="1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Less jerking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Smoother response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Lower settling time (0.85s)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3344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PID Controller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 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10" name="TextBox 22">
            <a:extLst>
              <a:ext uri="{FF2B5EF4-FFF2-40B4-BE49-F238E27FC236}">
                <a16:creationId xmlns:a16="http://schemas.microsoft.com/office/drawing/2014/main" id="{70C6EDAC-4855-59E4-B1F1-EA2AAFD8D876}"/>
              </a:ext>
            </a:extLst>
          </p:cNvPr>
          <p:cNvSpPr txBox="1"/>
          <p:nvPr/>
        </p:nvSpPr>
        <p:spPr>
          <a:xfrm>
            <a:off x="0" y="5883016"/>
            <a:ext cx="9119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flow velocity through the channel in terms of surface plot for K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0.0005 mK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20BDFA4-AD1E-F950-D2FC-831541FA4A72}"/>
              </a:ext>
            </a:extLst>
          </p:cNvPr>
          <p:cNvGrpSpPr/>
          <p:nvPr/>
        </p:nvGrpSpPr>
        <p:grpSpPr>
          <a:xfrm>
            <a:off x="0" y="2521293"/>
            <a:ext cx="9144000" cy="2208796"/>
            <a:chOff x="0" y="2324602"/>
            <a:chExt cx="9144000" cy="220879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78460B4-A9B6-B6A4-4025-AF9E784CA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24602"/>
              <a:ext cx="2944368" cy="220879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2F05908-B8EC-5345-463A-42F9D7D9F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9816" y="2324603"/>
              <a:ext cx="2944368" cy="220879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D2F5360-B2BB-5011-9516-BA1CFEDBA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632" y="2324602"/>
              <a:ext cx="2944368" cy="22087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49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and Discussion 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0" y="1014015"/>
            <a:ext cx="2897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 Controller</a:t>
            </a:r>
          </a:p>
        </p:txBody>
      </p:sp>
      <p:sp>
        <p:nvSpPr>
          <p:cNvPr id="8" name="TextBox 17">
            <a:extLst>
              <a:ext uri="{FF2B5EF4-FFF2-40B4-BE49-F238E27FC236}">
                <a16:creationId xmlns:a16="http://schemas.microsoft.com/office/drawing/2014/main" id="{BE01E0E8-7222-DC32-E85F-7CE17CC1BA43}"/>
              </a:ext>
            </a:extLst>
          </p:cNvPr>
          <p:cNvSpPr txBox="1"/>
          <p:nvPr/>
        </p:nvSpPr>
        <p:spPr>
          <a:xfrm>
            <a:off x="18914" y="1855755"/>
            <a:ext cx="463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field: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A2F1D60-12A0-F44B-1625-C5F38A5A7C6D}"/>
              </a:ext>
            </a:extLst>
          </p:cNvPr>
          <p:cNvGrpSpPr/>
          <p:nvPr/>
        </p:nvGrpSpPr>
        <p:grpSpPr>
          <a:xfrm>
            <a:off x="578751" y="4874550"/>
            <a:ext cx="7986498" cy="525363"/>
            <a:chOff x="684495" y="4082154"/>
            <a:chExt cx="7986498" cy="525363"/>
          </a:xfrm>
        </p:grpSpPr>
        <p:sp>
          <p:nvSpPr>
            <p:cNvPr id="15" name="TextBox 19">
              <a:extLst>
                <a:ext uri="{FF2B5EF4-FFF2-40B4-BE49-F238E27FC236}">
                  <a16:creationId xmlns:a16="http://schemas.microsoft.com/office/drawing/2014/main" id="{39E67375-4761-B7AE-1B66-1E9F64AEC889}"/>
                </a:ext>
              </a:extLst>
            </p:cNvPr>
            <p:cNvSpPr txBox="1"/>
            <p:nvPr/>
          </p:nvSpPr>
          <p:spPr>
            <a:xfrm>
              <a:off x="684495" y="4084297"/>
              <a:ext cx="15794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t = 0 s </a:t>
              </a:r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51D775E0-6ADC-849F-7D67-C9FCA1D64CC5}"/>
                </a:ext>
              </a:extLst>
            </p:cNvPr>
            <p:cNvSpPr txBox="1"/>
            <p:nvPr/>
          </p:nvSpPr>
          <p:spPr>
            <a:xfrm>
              <a:off x="3577893" y="4082154"/>
              <a:ext cx="20131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 = 0.2 s</a:t>
              </a:r>
            </a:p>
          </p:txBody>
        </p:sp>
        <p:sp>
          <p:nvSpPr>
            <p:cNvPr id="17" name="TextBox 21">
              <a:extLst>
                <a:ext uri="{FF2B5EF4-FFF2-40B4-BE49-F238E27FC236}">
                  <a16:creationId xmlns:a16="http://schemas.microsoft.com/office/drawing/2014/main" id="{766DE6DE-A664-0F7E-0332-641BC27EF9D4}"/>
                </a:ext>
              </a:extLst>
            </p:cNvPr>
            <p:cNvSpPr txBox="1"/>
            <p:nvPr/>
          </p:nvSpPr>
          <p:spPr>
            <a:xfrm>
              <a:off x="6623962" y="4082154"/>
              <a:ext cx="2047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t = 2 s</a:t>
              </a: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70C6EDAC-4855-59E4-B1F1-EA2AAFD8D876}"/>
              </a:ext>
            </a:extLst>
          </p:cNvPr>
          <p:cNvSpPr txBox="1"/>
          <p:nvPr/>
        </p:nvSpPr>
        <p:spPr>
          <a:xfrm>
            <a:off x="18914" y="5648676"/>
            <a:ext cx="9035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fluid temperature through the channel in terms of surface plot for K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0.007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0.2 ms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−2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−1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and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baseline="-25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000" baseline="-25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0.0005 mK</a:t>
            </a:r>
            <a:r>
              <a:rPr lang="en-US" sz="20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(a) t = 0 s, (b) t = 0.02 s, and (c) t = 2 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965671-0DA8-63C1-5230-5C1AEE802906}"/>
              </a:ext>
            </a:extLst>
          </p:cNvPr>
          <p:cNvGrpSpPr/>
          <p:nvPr/>
        </p:nvGrpSpPr>
        <p:grpSpPr>
          <a:xfrm>
            <a:off x="9098" y="2560394"/>
            <a:ext cx="9134902" cy="2225133"/>
            <a:chOff x="75934" y="2644380"/>
            <a:chExt cx="9134902" cy="222513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4530EE9-2523-81CD-68C6-F510BDB6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" y="2657636"/>
              <a:ext cx="2948475" cy="22118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763C2E1-CCF0-0C8C-6976-96C15A478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306" y="2657636"/>
              <a:ext cx="2943255" cy="220796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856E1F2-00C7-A15C-3D30-A245B98C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7581" y="2644380"/>
              <a:ext cx="2943255" cy="2207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015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00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0" y="374703"/>
            <a:ext cx="4572000" cy="375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9382" y="1082589"/>
            <a:ext cx="8645235" cy="4644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P controller’s  steady state performance is worse at lower gain.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Vrinda" panose="02000500000000020004" pitchFamily="2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At higher value of gain system becomes more unstable and show oscillations.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Vrinda" panose="02000500000000020004" pitchFamily="2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Maximum overshoot increases at higher value of gain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PI controllers are slower than P controllers and do eliminate steady-state error, although they are faster with higher Ki values. Regardless of Ki values, the steady state is always errorless. And, as a result of the combination, performance may vary depending on the value.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Vrinda" panose="02000500000000020004" pitchFamily="2" charset="0"/>
              </a:rPr>
              <a:t>PID controller stabilize the system, make it smoother and reduces the steady state error to zero.</a:t>
            </a:r>
          </a:p>
        </p:txBody>
      </p:sp>
    </p:spTree>
    <p:extLst>
      <p:ext uri="{BB962C8B-B14F-4D97-AF65-F5344CB8AC3E}">
        <p14:creationId xmlns:p14="http://schemas.microsoft.com/office/powerpoint/2010/main" val="2868599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4325" y="2627474"/>
            <a:ext cx="85153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would express our profound gratitude to the Dr.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Sumon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Professor, Department of Mechanical Engineering, Bangladesh University of Engineering and Technology (BUET) for providing continuous support throughout our research works.​​</a:t>
            </a:r>
          </a:p>
        </p:txBody>
      </p:sp>
    </p:spTree>
    <p:extLst>
      <p:ext uri="{BB962C8B-B14F-4D97-AF65-F5344CB8AC3E}">
        <p14:creationId xmlns:p14="http://schemas.microsoft.com/office/powerpoint/2010/main" val="1983787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2373717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391302"/>
              </p:ext>
            </p:extLst>
          </p:nvPr>
        </p:nvGraphicFramePr>
        <p:xfrm>
          <a:off x="314325" y="1234437"/>
          <a:ext cx="8515348" cy="52425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8837">
                  <a:extLst>
                    <a:ext uri="{9D8B030D-6E8A-4147-A177-3AD203B41FA5}">
                      <a16:colId xmlns:a16="http://schemas.microsoft.com/office/drawing/2014/main" val="992387253"/>
                    </a:ext>
                  </a:extLst>
                </a:gridCol>
                <a:gridCol w="2128837">
                  <a:extLst>
                    <a:ext uri="{9D8B030D-6E8A-4147-A177-3AD203B41FA5}">
                      <a16:colId xmlns:a16="http://schemas.microsoft.com/office/drawing/2014/main" val="2129196329"/>
                    </a:ext>
                  </a:extLst>
                </a:gridCol>
                <a:gridCol w="2128837">
                  <a:extLst>
                    <a:ext uri="{9D8B030D-6E8A-4147-A177-3AD203B41FA5}">
                      <a16:colId xmlns:a16="http://schemas.microsoft.com/office/drawing/2014/main" val="3967782818"/>
                    </a:ext>
                  </a:extLst>
                </a:gridCol>
                <a:gridCol w="2128837">
                  <a:extLst>
                    <a:ext uri="{9D8B030D-6E8A-4147-A177-3AD203B41FA5}">
                      <a16:colId xmlns:a16="http://schemas.microsoft.com/office/drawing/2014/main" val="200400375"/>
                    </a:ext>
                  </a:extLst>
                </a:gridCol>
              </a:tblGrid>
              <a:tr h="56996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Shape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Flow condition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Controller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38012268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Armaghani</a:t>
                      </a: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et al. [1]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7938040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Rashad et. al. [2]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1740460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Mansour et al. [3]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9190449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Yeasmin</a:t>
                      </a: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et al. [4]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Absent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2172559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Saha et al. [5]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0602832"/>
                  </a:ext>
                </a:extLst>
              </a:tr>
              <a:tr h="58929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Damasceno and Filho [6]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Shell and Tube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PI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8248075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Reddy and Balaji [7]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Shell and Tube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GA-PID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2759549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Prakash et al. [8]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Square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1331253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Shuvo et al. [9]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Square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Vented Cavity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2864085"/>
                  </a:ext>
                </a:extLst>
              </a:tr>
              <a:tr h="4537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Present Study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C-Shaped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Channel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203C3B"/>
                          </a:solidFill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P, PI, PID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49897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28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391" y="1109310"/>
            <a:ext cx="8915400" cy="501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develop the mathematical model for the problem on investigating conjugate MHD mixed convection in a triangular cavity with a heat conducting rotating cylinder</a:t>
            </a:r>
          </a:p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and validate the mathematical model numerically using </a:t>
            </a:r>
            <a:r>
              <a:rPr lang="en-US" sz="2400" dirty="0" err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Galerkin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finite element method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</a:t>
            </a:r>
          </a:p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study the conjugate effect of Richardson,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Grashof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Reynolds numbers on heat transfer rate</a:t>
            </a:r>
          </a:p>
          <a:p>
            <a:pPr marL="514350" indent="-5143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investigate the effect of varying Hartmann numbers along with the direction of rotation of the cylinder on thermal performance</a:t>
            </a:r>
          </a:p>
        </p:txBody>
      </p:sp>
    </p:spTree>
    <p:extLst>
      <p:ext uri="{BB962C8B-B14F-4D97-AF65-F5344CB8AC3E}">
        <p14:creationId xmlns:p14="http://schemas.microsoft.com/office/powerpoint/2010/main" val="130905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174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Model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4800" y="5830669"/>
            <a:ext cx="853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Schematic diagram of the physical model consists of C-shaped enclosure with isothermal heat source (color line)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463" y="1133619"/>
            <a:ext cx="5334073" cy="445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13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47961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Boundary Conditions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095258"/>
              </p:ext>
            </p:extLst>
          </p:nvPr>
        </p:nvGraphicFramePr>
        <p:xfrm>
          <a:off x="0" y="1234437"/>
          <a:ext cx="9143999" cy="4762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488">
                  <a:extLst>
                    <a:ext uri="{9D8B030D-6E8A-4147-A177-3AD203B41FA5}">
                      <a16:colId xmlns:a16="http://schemas.microsoft.com/office/drawing/2014/main" val="992387253"/>
                    </a:ext>
                  </a:extLst>
                </a:gridCol>
                <a:gridCol w="1647112">
                  <a:extLst>
                    <a:ext uri="{9D8B030D-6E8A-4147-A177-3AD203B41FA5}">
                      <a16:colId xmlns:a16="http://schemas.microsoft.com/office/drawing/2014/main" val="2129196329"/>
                    </a:ext>
                  </a:extLst>
                </a:gridCol>
                <a:gridCol w="6248399">
                  <a:extLst>
                    <a:ext uri="{9D8B030D-6E8A-4147-A177-3AD203B41FA5}">
                      <a16:colId xmlns:a16="http://schemas.microsoft.com/office/drawing/2014/main" val="3967782818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Boundary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Thermal condition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Velocity Condition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38012268"/>
                  </a:ext>
                </a:extLst>
              </a:tr>
              <a:tr h="14706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Inlet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793804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Outlet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174046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Heat Source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89190449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Cylindrical wall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GB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800" dirty="0">
                        <a:solidFill>
                          <a:srgbClr val="203C3B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2172559"/>
                  </a:ext>
                </a:extLst>
              </a:tr>
            </a:tbl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746223"/>
              </p:ext>
            </p:extLst>
          </p:nvPr>
        </p:nvGraphicFramePr>
        <p:xfrm>
          <a:off x="1491116" y="2367513"/>
          <a:ext cx="1280160" cy="397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36560" imgH="228600" progId="Equation.DSMT4">
                  <p:embed/>
                </p:oleObj>
              </mc:Choice>
              <mc:Fallback>
                <p:oleObj name="Equation" r:id="rId2" imgW="736560" imgH="228600" progId="Equation.DSMT4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91116" y="2367513"/>
                        <a:ext cx="1280160" cy="397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997679"/>
              </p:ext>
            </p:extLst>
          </p:nvPr>
        </p:nvGraphicFramePr>
        <p:xfrm>
          <a:off x="1491116" y="4588573"/>
          <a:ext cx="1280160" cy="411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000" imgH="228600" progId="Equation.DSMT4">
                  <p:embed/>
                </p:oleObj>
              </mc:Choice>
              <mc:Fallback>
                <p:oleObj name="Equation" r:id="rId4" imgW="711000" imgH="2286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91116" y="4588573"/>
                        <a:ext cx="1280160" cy="411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059842"/>
              </p:ext>
            </p:extLst>
          </p:nvPr>
        </p:nvGraphicFramePr>
        <p:xfrm>
          <a:off x="1491116" y="3790005"/>
          <a:ext cx="1280160" cy="325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98400" imgH="177480" progId="Equation.DSMT4">
                  <p:embed/>
                </p:oleObj>
              </mc:Choice>
              <mc:Fallback>
                <p:oleObj name="Equation" r:id="rId6" imgW="698400" imgH="17748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91116" y="3790005"/>
                        <a:ext cx="1280160" cy="325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33360"/>
              </p:ext>
            </p:extLst>
          </p:nvPr>
        </p:nvGraphicFramePr>
        <p:xfrm>
          <a:off x="1491115" y="5519499"/>
          <a:ext cx="1280160" cy="325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98400" imgH="177480" progId="Equation.DSMT4">
                  <p:embed/>
                </p:oleObj>
              </mc:Choice>
              <mc:Fallback>
                <p:oleObj name="Equation" r:id="rId8" imgW="698400" imgH="177480" progId="Equation.DSMT4">
                  <p:embed/>
                  <p:pic>
                    <p:nvPicPr>
                      <p:cNvPr id="10" name="Object 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91115" y="5519499"/>
                        <a:ext cx="1280160" cy="325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6645208"/>
              </p:ext>
            </p:extLst>
          </p:nvPr>
        </p:nvGraphicFramePr>
        <p:xfrm>
          <a:off x="2873777" y="2124048"/>
          <a:ext cx="5691103" cy="6392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04960" imgH="393480" progId="Equation.DSMT4">
                  <p:embed/>
                </p:oleObj>
              </mc:Choice>
              <mc:Fallback>
                <p:oleObj name="Equation" r:id="rId10" imgW="3504960" imgH="39348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873777" y="2124048"/>
                        <a:ext cx="5691103" cy="6392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9574124"/>
              </p:ext>
            </p:extLst>
          </p:nvPr>
        </p:nvGraphicFramePr>
        <p:xfrm>
          <a:off x="3393439" y="3702463"/>
          <a:ext cx="3737569" cy="428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1993680" imgH="228600" progId="Equation.DSMT4">
                  <p:embed/>
                </p:oleObj>
              </mc:Choice>
              <mc:Fallback>
                <p:oleObj name="Equation" r:id="rId12" imgW="1993680" imgH="228600" progId="Equation.DSMT4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93439" y="3702463"/>
                        <a:ext cx="3737569" cy="428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622790"/>
              </p:ext>
            </p:extLst>
          </p:nvPr>
        </p:nvGraphicFramePr>
        <p:xfrm>
          <a:off x="4256277" y="4508318"/>
          <a:ext cx="1666434" cy="38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888840" imgH="203040" progId="Equation.DSMT4">
                  <p:embed/>
                </p:oleObj>
              </mc:Choice>
              <mc:Fallback>
                <p:oleObj name="Equation" r:id="rId14" imgW="888840" imgH="20304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56277" y="4508318"/>
                        <a:ext cx="1666434" cy="38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4427090"/>
              </p:ext>
            </p:extLst>
          </p:nvPr>
        </p:nvGraphicFramePr>
        <p:xfrm>
          <a:off x="4256277" y="5327101"/>
          <a:ext cx="1657505" cy="357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imgW="883778" imgH="190603" progId="Equation.DSMT4">
                  <p:embed/>
                </p:oleObj>
              </mc:Choice>
              <mc:Fallback>
                <p:oleObj name="Equation" r:id="rId16" imgW="883778" imgH="190603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256277" y="5327101"/>
                        <a:ext cx="1657505" cy="357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1482717"/>
              </p:ext>
            </p:extLst>
          </p:nvPr>
        </p:nvGraphicFramePr>
        <p:xfrm>
          <a:off x="2873778" y="2913102"/>
          <a:ext cx="1237922" cy="380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imgW="660240" imgH="203040" progId="Equation.DSMT4">
                  <p:embed/>
                </p:oleObj>
              </mc:Choice>
              <mc:Fallback>
                <p:oleObj name="Equation" r:id="rId18" imgW="660240" imgH="20304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73778" y="2913102"/>
                        <a:ext cx="1237922" cy="3808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975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9071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Mathematical Formulation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04800" y="1128456"/>
            <a:ext cx="258275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Continuity equation: 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462312"/>
              </p:ext>
            </p:extLst>
          </p:nvPr>
        </p:nvGraphicFramePr>
        <p:xfrm>
          <a:off x="3068320" y="1573848"/>
          <a:ext cx="1429952" cy="857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61767" imgH="457855" progId="Equation.DSMT4">
                  <p:embed/>
                </p:oleObj>
              </mc:Choice>
              <mc:Fallback>
                <p:oleObj name="Equation" r:id="rId2" imgW="761767" imgH="457855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68320" y="1573848"/>
                        <a:ext cx="1429952" cy="8579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304800" y="2446324"/>
            <a:ext cx="6920453" cy="1345674"/>
            <a:chOff x="304800" y="2402451"/>
            <a:chExt cx="6920453" cy="1345674"/>
          </a:xfrm>
        </p:grpSpPr>
        <p:sp>
          <p:nvSpPr>
            <p:cNvPr id="12" name="Rectangle 7"/>
            <p:cNvSpPr>
              <a:spLocks noChangeArrowheads="1"/>
            </p:cNvSpPr>
            <p:nvPr/>
          </p:nvSpPr>
          <p:spPr bwMode="auto">
            <a:xfrm>
              <a:off x="304800" y="2402451"/>
              <a:ext cx="2919389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971800" algn="ctr"/>
                  <a:tab pos="5943600" algn="r"/>
                </a:tabLst>
              </a:pPr>
              <a:r>
                <a:rPr kumimoji="0" lang="en-US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X-Momentum equation:</a:t>
              </a:r>
              <a:endPara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80275680"/>
                </p:ext>
              </p:extLst>
            </p:nvPr>
          </p:nvGraphicFramePr>
          <p:xfrm>
            <a:off x="1973158" y="2854405"/>
            <a:ext cx="5252095" cy="8937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799144" imgH="476963" progId="Equation.DSMT4">
                    <p:embed/>
                  </p:oleObj>
                </mc:Choice>
                <mc:Fallback>
                  <p:oleObj name="Equation" r:id="rId4" imgW="2799144" imgH="476963" progId="Equation.DSMT4">
                    <p:embed/>
                    <p:pic>
                      <p:nvPicPr>
                        <p:cNvPr id="13" name="Object 12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1973158" y="2854405"/>
                          <a:ext cx="5252095" cy="89372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Group 24"/>
          <p:cNvGrpSpPr/>
          <p:nvPr/>
        </p:nvGrpSpPr>
        <p:grpSpPr>
          <a:xfrm>
            <a:off x="304800" y="3806503"/>
            <a:ext cx="8529148" cy="1306169"/>
            <a:chOff x="304800" y="3702420"/>
            <a:chExt cx="8529148" cy="1306169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304800" y="3702420"/>
              <a:ext cx="2888098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971800" algn="ctr"/>
                  <a:tab pos="5943600" algn="r"/>
                </a:tabLst>
              </a:pPr>
              <a:r>
                <a:rPr lang="en-US" altLang="en-US" sz="2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Y</a:t>
              </a:r>
              <a:r>
                <a:rPr kumimoji="0" lang="en-US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-Momentum equation:</a:t>
              </a:r>
              <a:endPara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5160358"/>
                </p:ext>
              </p:extLst>
            </p:nvPr>
          </p:nvGraphicFramePr>
          <p:xfrm>
            <a:off x="1973158" y="4150618"/>
            <a:ext cx="6860790" cy="85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3655907" imgH="457855" progId="Equation.DSMT4">
                    <p:embed/>
                  </p:oleObj>
                </mc:Choice>
                <mc:Fallback>
                  <p:oleObj name="Equation" r:id="rId6" imgW="3655907" imgH="457855" progId="Equation.DSMT4">
                    <p:embed/>
                    <p:pic>
                      <p:nvPicPr>
                        <p:cNvPr id="15" name="Object 14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1973158" y="4150618"/>
                          <a:ext cx="6860790" cy="85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" name="Group 23"/>
          <p:cNvGrpSpPr/>
          <p:nvPr/>
        </p:nvGrpSpPr>
        <p:grpSpPr>
          <a:xfrm>
            <a:off x="304800" y="5127175"/>
            <a:ext cx="6670211" cy="1303578"/>
            <a:chOff x="304800" y="5533575"/>
            <a:chExt cx="6670211" cy="1303578"/>
          </a:xfrm>
        </p:grpSpPr>
        <p:sp>
          <p:nvSpPr>
            <p:cNvPr id="14" name="Rectangle 9"/>
            <p:cNvSpPr>
              <a:spLocks noChangeArrowheads="1"/>
            </p:cNvSpPr>
            <p:nvPr/>
          </p:nvSpPr>
          <p:spPr bwMode="auto">
            <a:xfrm>
              <a:off x="304800" y="5533575"/>
              <a:ext cx="4021998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2971800" algn="ctr"/>
                  <a:tab pos="5943600" algn="r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971800" algn="ctr"/>
                  <a:tab pos="5943600" algn="r"/>
                </a:tabLst>
              </a:pPr>
              <a:r>
                <a:rPr kumimoji="0" lang="en-US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Energy equation for flow domain:</a:t>
              </a:r>
              <a:endPara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1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57158886"/>
                </p:ext>
              </p:extLst>
            </p:nvPr>
          </p:nvGraphicFramePr>
          <p:xfrm>
            <a:off x="1973158" y="5979182"/>
            <a:ext cx="5001853" cy="8579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665645" imgH="457855" progId="Equation.DSMT4">
                    <p:embed/>
                  </p:oleObj>
                </mc:Choice>
                <mc:Fallback>
                  <p:oleObj name="Equation" r:id="rId8" imgW="2665645" imgH="457855" progId="Equation.DSMT4">
                    <p:embed/>
                    <p:pic>
                      <p:nvPicPr>
                        <p:cNvPr id="21" name="Object 20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1973158" y="5979182"/>
                          <a:ext cx="5001853" cy="85797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79992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325" y="186265"/>
            <a:ext cx="5370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2" name="Table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0217805"/>
                  </p:ext>
                </p:extLst>
              </p:nvPr>
            </p:nvGraphicFramePr>
            <p:xfrm>
              <a:off x="1357744" y="1425504"/>
              <a:ext cx="6927274" cy="42733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1931">
                      <a:extLst>
                        <a:ext uri="{9D8B030D-6E8A-4147-A177-3AD203B41FA5}">
                          <a16:colId xmlns:a16="http://schemas.microsoft.com/office/drawing/2014/main" val="992387253"/>
                        </a:ext>
                      </a:extLst>
                    </a:gridCol>
                    <a:gridCol w="2736216">
                      <a:extLst>
                        <a:ext uri="{9D8B030D-6E8A-4147-A177-3AD203B41FA5}">
                          <a16:colId xmlns:a16="http://schemas.microsoft.com/office/drawing/2014/main" val="1220630588"/>
                        </a:ext>
                      </a:extLst>
                    </a:gridCol>
                    <a:gridCol w="2329127">
                      <a:extLst>
                        <a:ext uri="{9D8B030D-6E8A-4147-A177-3AD203B41FA5}">
                          <a16:colId xmlns:a16="http://schemas.microsoft.com/office/drawing/2014/main" val="2581689717"/>
                        </a:ext>
                      </a:extLst>
                    </a:gridCol>
                  </a:tblGrid>
                  <a:tr h="9047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Boundary</a:t>
                          </a: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Thermal condition</a:t>
                          </a: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Velocity condition </a:t>
                          </a: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012268"/>
                      </a:ext>
                    </a:extLst>
                  </a:tr>
                  <a:tr h="702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Top wall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𝛳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77938040"/>
                      </a:ext>
                    </a:extLst>
                  </a:tr>
                  <a:tr h="866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Left wall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el-GR" sz="1800" dirty="0" smtClean="0">
                                        <a:solidFill>
                                          <a:srgbClr val="203C3B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∂</m:t>
                                    </m:r>
                                    <m:r>
                                      <a:rPr lang="el-GR" sz="1800" i="1" dirty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𝛳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el-GR" sz="1800" dirty="0" smtClean="0">
                                        <a:solidFill>
                                          <a:srgbClr val="203C3B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∂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1800" b="0" i="1" dirty="0" smtClean="0">
                                        <a:solidFill>
                                          <a:srgbClr val="203C3B"/>
                                        </a:solidFill>
                                        <a:latin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X</m:t>
                                    </m:r>
                                  </m:den>
                                </m:f>
                                <m:r>
                                  <a:rPr lang="en-US" sz="1800" b="0" i="1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89190449"/>
                      </a:ext>
                    </a:extLst>
                  </a:tr>
                  <a:tr h="702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Inclined wall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𝛳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𝑈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𝑉</m:t>
                                </m:r>
                                <m:r>
                                  <a:rPr lang="en-US" sz="1800" i="1" dirty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42172559"/>
                      </a:ext>
                    </a:extLst>
                  </a:tr>
                  <a:tr h="109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Cylindrical</a:t>
                          </a:r>
                          <a:r>
                            <a:rPr lang="en-US" sz="1800" baseline="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wall</a:t>
                          </a:r>
                          <a:r>
                            <a:rPr lang="en-US" sz="1800" dirty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800" i="1" baseline="0" smtClean="0">
                                            <a:solidFill>
                                              <a:srgbClr val="203C3B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 baseline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sz="1800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∂</m:t>
                                            </m:r>
                                            <m:r>
                                              <a:rPr lang="el-GR" sz="1800" i="1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𝛳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sz="1800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∂</m:t>
                                            </m:r>
                                            <m:r>
                                              <a:rPr lang="en-US" sz="1800" b="0" i="1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800" b="0" i="1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800" i="1" baseline="0" smtClean="0">
                                            <a:solidFill>
                                              <a:srgbClr val="203C3B"/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sz="1800" i="1" baseline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sz="1800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∂</m:t>
                                            </m:r>
                                            <m:r>
                                              <a:rPr lang="el-GR" sz="1800" i="1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𝛳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nor/>
                                              </m:rPr>
                                              <a:rPr lang="el-GR" sz="1800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∂</m:t>
                                            </m:r>
                                            <m:r>
                                              <a:rPr lang="en-US" sz="1800" b="0" i="1" dirty="0" smtClean="0">
                                                <a:solidFill>
                                                  <a:srgbClr val="203C3B"/>
                                                </a:solidFill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𝑁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b>
                                    <m:r>
                                      <a:rPr lang="en-US" sz="1800" b="0" i="1" dirty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aseline="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𝑢</m:t>
                                </m:r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1800" b="0" i="1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l-GR" sz="1800" i="1" dirty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𝛳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800" baseline="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𝑣</m:t>
                                </m:r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l-GR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ω</m:t>
                                </m:r>
                                <m:r>
                                  <a:rPr lang="en-US" sz="1800" b="0" i="1" baseline="0" smtClean="0">
                                    <a:solidFill>
                                      <a:srgbClr val="203C3B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func>
                                  <m:funcPr>
                                    <m:ctrlPr>
                                      <a:rPr lang="en-US" sz="1800" b="0" i="1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baseline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l-GR" sz="1800" i="1" dirty="0" smtClean="0">
                                        <a:solidFill>
                                          <a:srgbClr val="203C3B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𝛳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800" baseline="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716439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2" name="Table 5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0217805"/>
                  </p:ext>
                </p:extLst>
              </p:nvPr>
            </p:nvGraphicFramePr>
            <p:xfrm>
              <a:off x="1357744" y="1425504"/>
              <a:ext cx="6927274" cy="42733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1931">
                      <a:extLst>
                        <a:ext uri="{9D8B030D-6E8A-4147-A177-3AD203B41FA5}">
                          <a16:colId xmlns:a16="http://schemas.microsoft.com/office/drawing/2014/main" val="992387253"/>
                        </a:ext>
                      </a:extLst>
                    </a:gridCol>
                    <a:gridCol w="2736216">
                      <a:extLst>
                        <a:ext uri="{9D8B030D-6E8A-4147-A177-3AD203B41FA5}">
                          <a16:colId xmlns:a16="http://schemas.microsoft.com/office/drawing/2014/main" val="1220630588"/>
                        </a:ext>
                      </a:extLst>
                    </a:gridCol>
                    <a:gridCol w="2329127">
                      <a:extLst>
                        <a:ext uri="{9D8B030D-6E8A-4147-A177-3AD203B41FA5}">
                          <a16:colId xmlns:a16="http://schemas.microsoft.com/office/drawing/2014/main" val="2581689717"/>
                        </a:ext>
                      </a:extLst>
                    </a:gridCol>
                  </a:tblGrid>
                  <a:tr h="90473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Boundary</a:t>
                          </a:r>
                          <a:endPara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Thermal condition</a:t>
                          </a:r>
                          <a:endPara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Velocity condition </a:t>
                          </a:r>
                          <a:endParaRPr lang="en-US" sz="2000" b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gradFill flip="none" rotWithShape="1">
                          <a:gsLst>
                            <a:gs pos="0">
                              <a:srgbClr val="2C5E5C">
                                <a:shade val="30000"/>
                                <a:satMod val="115000"/>
                              </a:srgbClr>
                            </a:gs>
                            <a:gs pos="50000">
                              <a:srgbClr val="2C5E5C">
                                <a:shade val="67500"/>
                                <a:satMod val="115000"/>
                              </a:srgbClr>
                            </a:gs>
                            <a:gs pos="100000">
                              <a:srgbClr val="2C5E5C">
                                <a:shade val="100000"/>
                                <a:satMod val="115000"/>
                              </a:srgbClr>
                            </a:gs>
                          </a:gsLst>
                          <a:lin ang="0" scaled="1"/>
                          <a:tileRect/>
                        </a:gra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8012268"/>
                      </a:ext>
                    </a:extLst>
                  </a:tr>
                  <a:tr h="702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Top wall</a:t>
                          </a:r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8374" t="-130435" r="-86192" b="-3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7389" t="-130435" r="-1044" b="-38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7938040"/>
                      </a:ext>
                    </a:extLst>
                  </a:tr>
                  <a:tr h="86650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Left wall</a:t>
                          </a:r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8374" t="-186620" r="-86192" b="-2098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7389" t="-186620" r="-1044" b="-2098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89190449"/>
                      </a:ext>
                    </a:extLst>
                  </a:tr>
                  <a:tr h="70263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Inclined wall</a:t>
                          </a:r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8374" t="-350862" r="-86192" b="-15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7389" t="-350862" r="-1044" b="-15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42172559"/>
                      </a:ext>
                    </a:extLst>
                  </a:tr>
                  <a:tr h="109681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Cylindrical</a:t>
                          </a:r>
                          <a:r>
                            <a:rPr lang="en-US" sz="1800" baseline="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wall</a:t>
                          </a:r>
                          <a:r>
                            <a:rPr lang="en-US" sz="1800" dirty="0" smtClean="0">
                              <a:solidFill>
                                <a:srgbClr val="203C3B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800" dirty="0">
                            <a:solidFill>
                              <a:srgbClr val="203C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8374" t="-290556" r="-86192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7389" t="-290556" r="-1044" b="-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16439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TextBox 52"/>
          <p:cNvSpPr txBox="1"/>
          <p:nvPr/>
        </p:nvSpPr>
        <p:spPr>
          <a:xfrm>
            <a:off x="3174825" y="5898590"/>
            <a:ext cx="30329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1. Boundary Conditions</a:t>
            </a:r>
          </a:p>
        </p:txBody>
      </p:sp>
    </p:spTree>
    <p:extLst>
      <p:ext uri="{BB962C8B-B14F-4D97-AF65-F5344CB8AC3E}">
        <p14:creationId xmlns:p14="http://schemas.microsoft.com/office/powerpoint/2010/main" val="3734189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831417" y="2240839"/>
            <a:ext cx="3983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Optimum mesh information: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7728" y="6254581"/>
            <a:ext cx="44092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Meshed geometry of the C-shaped 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B77DED-59B8-419D-B62C-223921AB0A53}"/>
              </a:ext>
            </a:extLst>
          </p:cNvPr>
          <p:cNvSpPr txBox="1"/>
          <p:nvPr/>
        </p:nvSpPr>
        <p:spPr>
          <a:xfrm>
            <a:off x="71628" y="1114380"/>
            <a:ext cx="9000744" cy="1061829"/>
          </a:xfrm>
          <a:prstGeom prst="rect">
            <a:avLst/>
          </a:prstGeom>
          <a:noFill/>
          <a:ln w="57150">
            <a:solidFill>
              <a:srgbClr val="2F626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sz="21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Galerkin</a:t>
            </a:r>
            <a:r>
              <a:rPr lang="en-US" sz="21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Finite Element Method </a:t>
            </a:r>
            <a:r>
              <a:rPr lang="en-US" sz="2100" b="1" dirty="0">
                <a:solidFill>
                  <a:prstClr val="black">
                    <a:lumMod val="95000"/>
                    <a:lumOff val="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based on Weighted Residual Method   has been deployed to conduct the numerical simulation by the  commercial software </a:t>
            </a:r>
            <a:r>
              <a:rPr lang="en-US" sz="2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COMSOL Multiphysics 6.0 </a:t>
            </a:r>
            <a:r>
              <a:rPr lang="en-US" sz="21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licensed to Sumon Saha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00FC97-1FB2-4B54-9CF6-5AC5F98F2D04}"/>
              </a:ext>
            </a:extLst>
          </p:cNvPr>
          <p:cNvSpPr txBox="1"/>
          <p:nvPr/>
        </p:nvSpPr>
        <p:spPr>
          <a:xfrm>
            <a:off x="314325" y="186265"/>
            <a:ext cx="48314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Procedure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590" l="9817" r="904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661" t="-1123" r="10946" b="-1"/>
          <a:stretch/>
        </p:blipFill>
        <p:spPr>
          <a:xfrm>
            <a:off x="612438" y="2176209"/>
            <a:ext cx="4235190" cy="415129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702273"/>
              </p:ext>
            </p:extLst>
          </p:nvPr>
        </p:nvGraphicFramePr>
        <p:xfrm>
          <a:off x="4701877" y="2744103"/>
          <a:ext cx="42062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903">
                  <a:extLst>
                    <a:ext uri="{9D8B030D-6E8A-4147-A177-3AD203B41FA5}">
                      <a16:colId xmlns:a16="http://schemas.microsoft.com/office/drawing/2014/main" val="992387253"/>
                    </a:ext>
                  </a:extLst>
                </a:gridCol>
                <a:gridCol w="1524337">
                  <a:extLst>
                    <a:ext uri="{9D8B030D-6E8A-4147-A177-3AD203B41FA5}">
                      <a16:colId xmlns:a16="http://schemas.microsoft.com/office/drawing/2014/main" val="212919632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Mesh Property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Statistics</a:t>
                      </a:r>
                    </a:p>
                  </a:txBody>
                  <a:tcPr anchor="ctr">
                    <a:gradFill flip="none" rotWithShape="1">
                      <a:gsLst>
                        <a:gs pos="0">
                          <a:srgbClr val="2C5E5C">
                            <a:shade val="30000"/>
                            <a:satMod val="115000"/>
                          </a:srgbClr>
                        </a:gs>
                        <a:gs pos="50000">
                          <a:srgbClr val="2C5E5C">
                            <a:shade val="67500"/>
                            <a:satMod val="115000"/>
                          </a:srgbClr>
                        </a:gs>
                        <a:gs pos="100000">
                          <a:srgbClr val="2C5E5C">
                            <a:shade val="100000"/>
                            <a:satMod val="115000"/>
                          </a:srgbClr>
                        </a:gs>
                      </a:gsLst>
                      <a:lin ang="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3801226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i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en-US" sz="1800" i="0" baseline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Nodes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11784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93804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 of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21370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17404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Triangles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19954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91904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21725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Edge elements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60283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r"/>
                      <a:r>
                        <a:rPr lang="en-US" sz="1800" i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Vertex elements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baseline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2480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i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Average element</a:t>
                      </a:r>
                      <a:r>
                        <a:rPr lang="en-US" sz="1800" i="0" baseline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quality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baseline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0.8051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91534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800" i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Element</a:t>
                      </a:r>
                      <a:r>
                        <a:rPr lang="en-US" sz="1800" i="0" baseline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area ratio</a:t>
                      </a:r>
                      <a:endParaRPr lang="en-US" sz="1800" i="0" dirty="0">
                        <a:solidFill>
                          <a:srgbClr val="203C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i="0" baseline="0" dirty="0">
                          <a:solidFill>
                            <a:srgbClr val="203C3B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0.001005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29306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159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D0EC63BD4A794CB34A86F1C7F8B840" ma:contentTypeVersion="9" ma:contentTypeDescription="Create a new document." ma:contentTypeScope="" ma:versionID="5d4fc0363c4eb3a57880991726809e80">
  <xsd:schema xmlns:xsd="http://www.w3.org/2001/XMLSchema" xmlns:xs="http://www.w3.org/2001/XMLSchema" xmlns:p="http://schemas.microsoft.com/office/2006/metadata/properties" xmlns:ns2="0497f907-6b61-49ef-b4c5-e26325cbe9d2" xmlns:ns3="58e5df4b-d10a-42ac-80ae-84197316d176" targetNamespace="http://schemas.microsoft.com/office/2006/metadata/properties" ma:root="true" ma:fieldsID="70f4fa21af6b25b907b40bf726e8c6c5" ns2:_="" ns3:_="">
    <xsd:import namespace="0497f907-6b61-49ef-b4c5-e26325cbe9d2"/>
    <xsd:import namespace="58e5df4b-d10a-42ac-80ae-84197316d17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97f907-6b61-49ef-b4c5-e26325cbe9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86e39378-e5b3-4363-9849-d730c44b92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e5df4b-d10a-42ac-80ae-84197316d17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d3c86b0-55ac-442e-a5d4-0e9aae9a96f4}" ma:internalName="TaxCatchAll" ma:showField="CatchAllData" ma:web="58e5df4b-d10a-42ac-80ae-84197316d17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97f907-6b61-49ef-b4c5-e26325cbe9d2">
      <Terms xmlns="http://schemas.microsoft.com/office/infopath/2007/PartnerControls"/>
    </lcf76f155ced4ddcb4097134ff3c332f>
    <TaxCatchAll xmlns="58e5df4b-d10a-42ac-80ae-84197316d176" xsi:nil="true"/>
  </documentManagement>
</p:properties>
</file>

<file path=customXml/itemProps1.xml><?xml version="1.0" encoding="utf-8"?>
<ds:datastoreItem xmlns:ds="http://schemas.openxmlformats.org/officeDocument/2006/customXml" ds:itemID="{14C4A9A5-F8C2-448D-936A-E9B80F235D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97f907-6b61-49ef-b4c5-e26325cbe9d2"/>
    <ds:schemaRef ds:uri="58e5df4b-d10a-42ac-80ae-84197316d17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D80A0F-CDBF-4751-9715-9728A0AC39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C64C31-9CA9-4499-B9D7-B507C93E79F2}">
  <ds:schemaRefs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d9472c88-ba33-4c2a-bb7a-c1e22b72be5f"/>
    <ds:schemaRef ds:uri="http://schemas.microsoft.com/office/infopath/2007/PartnerControls"/>
    <ds:schemaRef ds:uri="http://schemas.microsoft.com/office/2006/metadata/properties"/>
    <ds:schemaRef ds:uri="http://purl.org/dc/dcmitype/"/>
    <ds:schemaRef ds:uri="0497f907-6b61-49ef-b4c5-e26325cbe9d2"/>
    <ds:schemaRef ds:uri="58e5df4b-d10a-42ac-80ae-84197316d17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</TotalTime>
  <Words>1535</Words>
  <Application>Microsoft Office PowerPoint</Application>
  <PresentationFormat>On-screen Show (4:3)</PresentationFormat>
  <Paragraphs>250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Fayes-Us Shoaib</dc:creator>
  <cp:lastModifiedBy>Sohan</cp:lastModifiedBy>
  <cp:revision>156</cp:revision>
  <dcterms:created xsi:type="dcterms:W3CDTF">2021-06-22T14:07:43Z</dcterms:created>
  <dcterms:modified xsi:type="dcterms:W3CDTF">2023-08-19T18:42:26Z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0x010100FBD0EC63BD4A794CB34A86F1C7F8B840</vt:lpwstr>
  </property>
</Properties>
</file>